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1" r:id="rId4"/>
    <p:sldId id="290" r:id="rId5"/>
    <p:sldId id="289" r:id="rId6"/>
    <p:sldId id="288" r:id="rId7"/>
    <p:sldId id="287" r:id="rId8"/>
    <p:sldId id="286" r:id="rId9"/>
    <p:sldId id="285" r:id="rId10"/>
    <p:sldId id="284" r:id="rId11"/>
    <p:sldId id="283" r:id="rId12"/>
    <p:sldId id="292" r:id="rId13"/>
    <p:sldId id="282" r:id="rId14"/>
    <p:sldId id="281" r:id="rId15"/>
    <p:sldId id="280" r:id="rId16"/>
    <p:sldId id="279" r:id="rId17"/>
    <p:sldId id="278" r:id="rId18"/>
    <p:sldId id="277" r:id="rId19"/>
    <p:sldId id="276" r:id="rId20"/>
    <p:sldId id="275" r:id="rId21"/>
    <p:sldId id="274" r:id="rId22"/>
    <p:sldId id="273" r:id="rId23"/>
    <p:sldId id="272" r:id="rId24"/>
    <p:sldId id="271" r:id="rId25"/>
    <p:sldId id="270" r:id="rId26"/>
    <p:sldId id="269" r:id="rId27"/>
    <p:sldId id="268" r:id="rId28"/>
    <p:sldId id="267" r:id="rId29"/>
    <p:sldId id="26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588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4311D-B9A5-4FA7-9CD6-3F53E50AE76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F75F1-DD30-44A6-B667-EB50F34EB13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GLYCOGENESIS GLYCOGENOLYSIS </a:t>
            </a:r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CARBOHYDRATES: GLUCOSE AND </a:t>
            </a:r>
            <a:r>
              <a:rPr lang="en-US" b="1" dirty="0" smtClean="0"/>
              <a:t>GLYCOGEN</a:t>
            </a:r>
            <a:endParaRPr lang="en-US" b="1" dirty="0" smtClean="0"/>
          </a:p>
          <a:p>
            <a:r>
              <a:rPr lang="en-US" i="1" dirty="0"/>
              <a:t>TEACHING UNIT 6</a:t>
            </a:r>
            <a:endParaRPr lang="en-US" i="1" dirty="0"/>
          </a:p>
        </p:txBody>
      </p:sp>
      <p:pic>
        <p:nvPicPr>
          <p:cNvPr id="4" name="image1.png" descr="Logotip Medicinski monohroamtski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488315" y="359124"/>
            <a:ext cx="1035685" cy="17094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GLYCOGENESIS </a:t>
            </a:r>
            <a:r>
              <a:rPr lang="en-US" dirty="0" smtClean="0"/>
              <a:t>AND GLYCOGENOLYSIS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972" y="1791606"/>
            <a:ext cx="6599136" cy="513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GLYCOGENESIS </a:t>
            </a:r>
            <a:r>
              <a:rPr lang="en-US" dirty="0" smtClean="0"/>
              <a:t>AND GLYCOGENOLYSIS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086" y="1778000"/>
            <a:ext cx="7042473" cy="499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Carbohydrate Utilization in </a:t>
            </a:r>
            <a:r>
              <a:rPr lang="en-US" dirty="0" smtClean="0"/>
              <a:t>Exercise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Insulin Is a Response to Increased Blood </a:t>
            </a:r>
            <a:r>
              <a:rPr lang="en-US" dirty="0" smtClean="0"/>
              <a:t>Glucose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Insulin Triggers Glycogen Synthesis When Blood Glucose </a:t>
            </a:r>
            <a:r>
              <a:rPr lang="en-US" dirty="0" smtClean="0"/>
              <a:t>Rises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Difference Between Epinephrine and </a:t>
            </a:r>
            <a:r>
              <a:rPr lang="en-US" dirty="0" smtClean="0"/>
              <a:t>Glucagon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Cortisol and Glucocorticoid Effects on Glycogen Metabolism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of new glucose from </a:t>
            </a:r>
            <a:r>
              <a:rPr lang="en-US" dirty="0" err="1" smtClean="0"/>
              <a:t>noncarbohydrate</a:t>
            </a:r>
            <a:r>
              <a:rPr lang="en-US" dirty="0" smtClean="0"/>
              <a:t> precursors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Gluconeogenesis salvages pyruvate and lactate from anaerobic glucose metabolism in muscle cells and reconverts it to glucose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substrates are pyruvate, lactate and amino acids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merely the reversal of glycolysis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conversion of pyruvate to </a:t>
            </a:r>
            <a:r>
              <a:rPr lang="en-US" dirty="0" smtClean="0"/>
              <a:t>PEP (</a:t>
            </a:r>
            <a:r>
              <a:rPr lang="en-US" dirty="0" err="1" smtClean="0"/>
              <a:t>phosphoenolpyruvate</a:t>
            </a:r>
            <a:r>
              <a:rPr lang="en-US" dirty="0" smtClean="0"/>
              <a:t>) </a:t>
            </a:r>
            <a:r>
              <a:rPr lang="en-US" dirty="0"/>
              <a:t>that initiates gluconeogenesis is </a:t>
            </a:r>
            <a:r>
              <a:rPr lang="en-US" dirty="0" smtClean="0"/>
              <a:t>accomplished </a:t>
            </a:r>
            <a:r>
              <a:rPr lang="en-US" dirty="0"/>
              <a:t>by two unique </a:t>
            </a:r>
            <a:r>
              <a:rPr lang="en-US" dirty="0" smtClean="0"/>
              <a:t>reactions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Pyruvate </a:t>
            </a:r>
            <a:r>
              <a:rPr lang="en-US" dirty="0">
                <a:solidFill>
                  <a:srgbClr val="FF0000"/>
                </a:solidFill>
              </a:rPr>
              <a:t>carboxylase </a:t>
            </a:r>
            <a:r>
              <a:rPr lang="en-US" dirty="0"/>
              <a:t>catalyzes the first, </a:t>
            </a:r>
            <a:r>
              <a:rPr lang="en-US" dirty="0" smtClean="0"/>
              <a:t>converting </a:t>
            </a:r>
            <a:r>
              <a:rPr lang="en-US" dirty="0"/>
              <a:t>pyruvate to </a:t>
            </a:r>
            <a:r>
              <a:rPr lang="en-US" dirty="0" smtClean="0"/>
              <a:t>oxaloacetate </a:t>
            </a:r>
            <a:endParaRPr lang="en-US" dirty="0" smtClean="0"/>
          </a:p>
          <a:p>
            <a:r>
              <a:rPr lang="en-US" dirty="0" smtClean="0"/>
              <a:t>Then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PEP </a:t>
            </a:r>
            <a:r>
              <a:rPr lang="en-US" dirty="0" err="1">
                <a:solidFill>
                  <a:srgbClr val="FF0000"/>
                </a:solidFill>
              </a:rPr>
              <a:t>carboxykinase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catalyzes the conversion of oxaloacetate to </a:t>
            </a:r>
            <a:r>
              <a:rPr lang="en-US" dirty="0" smtClean="0"/>
              <a:t>PEP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Pyruvate carboxylase is </a:t>
            </a:r>
            <a:r>
              <a:rPr lang="en-US" dirty="0" err="1" smtClean="0"/>
              <a:t>allosterically</a:t>
            </a:r>
            <a:r>
              <a:rPr lang="en-US" dirty="0" smtClean="0"/>
              <a:t> activated by acetyl-coenzyme A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51" y="1847461"/>
            <a:ext cx="8949901" cy="143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92" y="1772169"/>
            <a:ext cx="8226431" cy="452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Compartmentalized </a:t>
            </a:r>
            <a:r>
              <a:rPr lang="en-US" dirty="0" smtClean="0"/>
              <a:t>pyruvate carboxylase depends on metabolite conversion and transport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In tissues where PEP </a:t>
            </a:r>
            <a:r>
              <a:rPr lang="en-US" dirty="0" err="1"/>
              <a:t>carboxykinase</a:t>
            </a:r>
            <a:r>
              <a:rPr lang="en-US" dirty="0"/>
              <a:t> is found only in the mitochondria, oxaloacetate is converted to PEP, which is then transported to the cytosol for </a:t>
            </a:r>
            <a:r>
              <a:rPr lang="en-US" dirty="0" smtClean="0"/>
              <a:t>gluconeogenesis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Oxaloacetate cannot be transported directly across the mitochondrial membrane. Instead, it must first be transformed into malate or aspartate for transport across the mitochondrial inner membrane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second reaction in the </a:t>
            </a:r>
            <a:r>
              <a:rPr lang="en-US" dirty="0" err="1"/>
              <a:t>gluconeogenic</a:t>
            </a:r>
            <a:r>
              <a:rPr lang="en-US" dirty="0"/>
              <a:t> pyruvate–PEP bypass is the conversion of oxaloacetate </a:t>
            </a:r>
            <a:r>
              <a:rPr lang="en-US" dirty="0" smtClean="0"/>
              <a:t>to PEP which is </a:t>
            </a:r>
            <a:r>
              <a:rPr lang="en-US" dirty="0" err="1" smtClean="0"/>
              <a:t>catalysed</a:t>
            </a:r>
            <a:r>
              <a:rPr lang="en-US" dirty="0" smtClean="0"/>
              <a:t> by </a:t>
            </a:r>
            <a:r>
              <a:rPr lang="en-US" dirty="0" smtClean="0">
                <a:solidFill>
                  <a:srgbClr val="FF0000"/>
                </a:solidFill>
              </a:rPr>
              <a:t>PEP </a:t>
            </a:r>
            <a:r>
              <a:rPr lang="en-US" dirty="0" err="1">
                <a:solidFill>
                  <a:srgbClr val="FF0000"/>
                </a:solidFill>
              </a:rPr>
              <a:t>Carboxykinase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450" y="3613798"/>
            <a:ext cx="8329943" cy="147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hydrolysis of fructose-1,6-bisphosphate </a:t>
            </a:r>
            <a:r>
              <a:rPr lang="en-US" dirty="0" smtClean="0"/>
              <a:t>to fructose-6-phosphate is catalyzed by </a:t>
            </a:r>
            <a:r>
              <a:rPr lang="en-US" dirty="0" smtClean="0">
                <a:solidFill>
                  <a:srgbClr val="FF0000"/>
                </a:solidFill>
              </a:rPr>
              <a:t>Fructose-1,6-Bisphosphatase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Fructose-1,6-bisphosphatase is an </a:t>
            </a:r>
            <a:r>
              <a:rPr lang="en-US" dirty="0" err="1"/>
              <a:t>allosterically</a:t>
            </a:r>
            <a:r>
              <a:rPr lang="en-US" dirty="0"/>
              <a:t> regulated enzyme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74" y="3288262"/>
            <a:ext cx="8641588" cy="171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source of energy in our organism is glucose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molecules of glucose can be ingested in the form of starch, sucrose (table sugar), glycogen and other sugars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Glycogen </a:t>
            </a:r>
            <a:r>
              <a:rPr lang="en-US" dirty="0"/>
              <a:t>is the stored form of glucose that’s made up of many connected glucose </a:t>
            </a:r>
            <a:r>
              <a:rPr lang="en-US" dirty="0" smtClean="0"/>
              <a:t>molecules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Structure, localization and function of glycogen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final step in the gluconeogenesis pathway is </a:t>
            </a:r>
            <a:r>
              <a:rPr lang="en-US" dirty="0" smtClean="0"/>
              <a:t>the </a:t>
            </a:r>
            <a:r>
              <a:rPr lang="en-US" dirty="0"/>
              <a:t>conversion of glucose-6-phosphate to glucose by the action of </a:t>
            </a:r>
            <a:r>
              <a:rPr lang="en-US" dirty="0" smtClean="0">
                <a:solidFill>
                  <a:srgbClr val="FF0000"/>
                </a:solidFill>
              </a:rPr>
              <a:t>glucose-6-phosphatase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219" y="2750391"/>
            <a:ext cx="5668041" cy="410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glucose-6-phosphatase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15" y="1861781"/>
            <a:ext cx="10493449" cy="2262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Gluconeogenesis </a:t>
            </a:r>
            <a:r>
              <a:rPr lang="en-US" dirty="0"/>
              <a:t>Inhibitors and Other Diabetes Therapy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Metformin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3-Mercaptopicolinate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Hydrazine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Chlorogenic</a:t>
            </a:r>
            <a:r>
              <a:rPr lang="en-US" dirty="0" smtClean="0"/>
              <a:t> acid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Cori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73" y="83977"/>
            <a:ext cx="7238141" cy="666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regulation </a:t>
            </a:r>
            <a:r>
              <a:rPr lang="en-US" dirty="0"/>
              <a:t>of 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Allosteric mechanism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Acetyl-CoA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Fructose-1,6-bisphosphatase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Fructose-2,6-Bisphosphate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regulation of 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Phosphofructokinase-2 </a:t>
            </a:r>
            <a:r>
              <a:rPr lang="en-US" dirty="0"/>
              <a:t>(PFK-2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Fructose-2,6-bisphosphatase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cAMP</a:t>
            </a:r>
            <a:r>
              <a:rPr lang="en-US" dirty="0" smtClean="0"/>
              <a:t>-dependent </a:t>
            </a:r>
            <a:r>
              <a:rPr lang="en-US" dirty="0"/>
              <a:t>protein kinase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regulation of 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33" y="2406649"/>
            <a:ext cx="6794051" cy="409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regulation 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Gluconeogenesis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503" y="-1"/>
            <a:ext cx="6298830" cy="6783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Garrett and Grisham, Biochemistry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Nelson and Cox, </a:t>
            </a:r>
            <a:r>
              <a:rPr lang="en-US" dirty="0" err="1" smtClean="0"/>
              <a:t>Lehninger</a:t>
            </a:r>
            <a:r>
              <a:rPr lang="en-US" dirty="0" smtClean="0"/>
              <a:t> principles of Biochemistry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</a:t>
            </a:r>
            <a:r>
              <a:rPr lang="en-US" dirty="0" smtClean="0"/>
              <a:t>our body </a:t>
            </a:r>
            <a:r>
              <a:rPr lang="en-US" dirty="0"/>
              <a:t>doesn’t immediately need glucose from the food </a:t>
            </a:r>
            <a:r>
              <a:rPr lang="en-US" dirty="0" smtClean="0"/>
              <a:t>we eat </a:t>
            </a:r>
            <a:r>
              <a:rPr lang="en-US" dirty="0"/>
              <a:t>for energy, it stores glucose primarily in </a:t>
            </a:r>
            <a:r>
              <a:rPr lang="en-US" dirty="0" smtClean="0"/>
              <a:t>our muscles </a:t>
            </a:r>
            <a:r>
              <a:rPr lang="en-US" dirty="0"/>
              <a:t>and liver as glycogen for later </a:t>
            </a:r>
            <a:r>
              <a:rPr lang="en-US" dirty="0" smtClean="0"/>
              <a:t>use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Synthesis of glycogen is called </a:t>
            </a:r>
            <a:r>
              <a:rPr lang="en-US" dirty="0" smtClean="0">
                <a:solidFill>
                  <a:srgbClr val="FF0000"/>
                </a:solidFill>
              </a:rPr>
              <a:t>glycogenesis</a:t>
            </a:r>
            <a:r>
              <a:rPr lang="en-US" dirty="0" smtClean="0"/>
              <a:t> and in this process, the energy is preserved in the form of glycogen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When we need energy, glycogen can be a source of energy in the process called </a:t>
            </a:r>
            <a:r>
              <a:rPr lang="en-US" dirty="0" err="1" smtClean="0">
                <a:solidFill>
                  <a:srgbClr val="FF0000"/>
                </a:solidFill>
              </a:rPr>
              <a:t>glycogenolysis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Glycogenesis is a process in which glycogen is synthesized as a consequence of the released insulin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Glucose units are activated for transfer by formation of sugar nucleotides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1235" y="4001294"/>
            <a:ext cx="4419868" cy="2601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Glucose-1-P+UTP</a:t>
            </a:r>
            <a:r>
              <a:rPr lang="en-US" dirty="0"/>
              <a:t>⎯⎯→UDP–glucose </a:t>
            </a:r>
            <a:r>
              <a:rPr lang="en-US" dirty="0" smtClean="0"/>
              <a:t>+ pyrophosphate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Glycogen synthase </a:t>
            </a:r>
            <a:r>
              <a:rPr lang="en-US" dirty="0" smtClean="0"/>
              <a:t>catalyzes formation of alpha(1→4) </a:t>
            </a:r>
            <a:r>
              <a:rPr lang="en-US" dirty="0" err="1" smtClean="0"/>
              <a:t>glycosidic</a:t>
            </a:r>
            <a:r>
              <a:rPr lang="en-US" dirty="0" smtClean="0"/>
              <a:t> bonds in glycogen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Glycogen branching occurs by transfer of terminal chain segments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81541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Glycogen branches are formed by </a:t>
            </a:r>
            <a:r>
              <a:rPr lang="en-US" dirty="0" err="1"/>
              <a:t>amylo</a:t>
            </a:r>
            <a:r>
              <a:rPr lang="en-US" dirty="0"/>
              <a:t>(1,4⎯→</a:t>
            </a:r>
            <a:r>
              <a:rPr lang="en-US" dirty="0" smtClean="0"/>
              <a:t>1,6)-</a:t>
            </a:r>
            <a:r>
              <a:rPr lang="en-US" dirty="0" err="1" smtClean="0"/>
              <a:t>transglycosylase</a:t>
            </a:r>
            <a:r>
              <a:rPr lang="en-US" dirty="0" smtClean="0"/>
              <a:t>, also </a:t>
            </a:r>
            <a:r>
              <a:rPr lang="en-US" dirty="0"/>
              <a:t>known as </a:t>
            </a:r>
            <a:r>
              <a:rPr lang="en-US" dirty="0">
                <a:solidFill>
                  <a:srgbClr val="FF0000"/>
                </a:solidFill>
              </a:rPr>
              <a:t>branching </a:t>
            </a:r>
            <a:r>
              <a:rPr lang="en-US" dirty="0" smtClean="0">
                <a:solidFill>
                  <a:srgbClr val="FF0000"/>
                </a:solidFill>
              </a:rPr>
              <a:t>enzyme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Glycogen synthase is regulated by covalent modification (“I”-form and “D”-form)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role of </a:t>
            </a:r>
            <a:r>
              <a:rPr lang="en-US" dirty="0" err="1"/>
              <a:t>phosphoprotein</a:t>
            </a:r>
            <a:r>
              <a:rPr lang="en-US" dirty="0"/>
              <a:t> phosphatase-1 (PP1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von </a:t>
            </a:r>
            <a:r>
              <a:rPr lang="en-US" dirty="0" err="1"/>
              <a:t>Gierke</a:t>
            </a:r>
            <a:r>
              <a:rPr lang="en-US" dirty="0"/>
              <a:t> Disease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0952" y="1690687"/>
            <a:ext cx="5227749" cy="477708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principal enzyme of glycogen catabolism is </a:t>
            </a:r>
            <a:r>
              <a:rPr lang="en-US" dirty="0">
                <a:solidFill>
                  <a:srgbClr val="FF0000"/>
                </a:solidFill>
              </a:rPr>
              <a:t>glycogen </a:t>
            </a:r>
            <a:r>
              <a:rPr lang="en-US" dirty="0" err="1" smtClean="0">
                <a:solidFill>
                  <a:srgbClr val="FF0000"/>
                </a:solidFill>
              </a:rPr>
              <a:t>phosphorylase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850" y="3073010"/>
            <a:ext cx="6884744" cy="3551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highly branched polysaccharides that are left after extensive exposure to </a:t>
            </a:r>
            <a:r>
              <a:rPr lang="en-US" dirty="0" smtClean="0"/>
              <a:t>alpha-amylase </a:t>
            </a:r>
            <a:r>
              <a:rPr lang="en-US" dirty="0"/>
              <a:t>are called limit </a:t>
            </a:r>
            <a:r>
              <a:rPr lang="en-US" dirty="0" err="1" smtClean="0"/>
              <a:t>dextrins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These structures can be further degraded by the action of a </a:t>
            </a:r>
            <a:r>
              <a:rPr lang="en-US" dirty="0" err="1">
                <a:solidFill>
                  <a:srgbClr val="FF0000"/>
                </a:solidFill>
              </a:rPr>
              <a:t>debranching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enzyme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err="1" smtClean="0"/>
              <a:t>oligo</a:t>
            </a:r>
            <a:r>
              <a:rPr lang="en-US" dirty="0" smtClean="0"/>
              <a:t> (1,4→1,4</a:t>
            </a:r>
            <a:r>
              <a:rPr lang="en-US" dirty="0"/>
              <a:t>) </a:t>
            </a:r>
            <a:r>
              <a:rPr lang="en-US" dirty="0" err="1" smtClean="0"/>
              <a:t>glucanotransferase</a:t>
            </a:r>
            <a:endParaRPr lang="en-US" dirty="0" smtClean="0"/>
          </a:p>
          <a:p>
            <a:pPr lvl="1"/>
            <a:r>
              <a:rPr lang="en-US" dirty="0" smtClean="0"/>
              <a:t>alpha(1</a:t>
            </a:r>
            <a:r>
              <a:rPr lang="en-US" dirty="0"/>
              <a:t>⎯→6) </a:t>
            </a:r>
            <a:r>
              <a:rPr lang="en-US" dirty="0" err="1"/>
              <a:t>glucosidase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GLYCOGENOLYSIS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98" y="1328590"/>
            <a:ext cx="6736702" cy="550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4323</Words>
  <Application>WPS Presentation</Application>
  <PresentationFormat>Custom</PresentationFormat>
  <Paragraphs>185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GLYCOGENESIS GLYCOGENOLYSIS GLUCONEOGENESIS</vt:lpstr>
      <vt:lpstr>Introduction</vt:lpstr>
      <vt:lpstr>Introduction</vt:lpstr>
      <vt:lpstr>GLYCOGENESIS</vt:lpstr>
      <vt:lpstr>GLYCOGENESIS</vt:lpstr>
      <vt:lpstr>GLYCOGENESIS</vt:lpstr>
      <vt:lpstr>GLYCOGENOLYSIS</vt:lpstr>
      <vt:lpstr>GLYCOGENOLYSIS</vt:lpstr>
      <vt:lpstr>GLYCOGENOLYSIS</vt:lpstr>
      <vt:lpstr>GLYCOGENESIS AND GLYCOGENOLYSIS REGULATION</vt:lpstr>
      <vt:lpstr>GLYCOGENESIS AND GLYCOGENOLYSIS REGULATION</vt:lpstr>
      <vt:lpstr>Interesting facts</vt:lpstr>
      <vt:lpstr>GLUCONEOGENESIS</vt:lpstr>
      <vt:lpstr>GLUCONEOGENESIS</vt:lpstr>
      <vt:lpstr>GLUCONEOGENESIS</vt:lpstr>
      <vt:lpstr>GLUCONEOGENESIS</vt:lpstr>
      <vt:lpstr>GLUCONEOGENESIS</vt:lpstr>
      <vt:lpstr>GLUCONEOGENESIS</vt:lpstr>
      <vt:lpstr>GLUCONEOGENESIS</vt:lpstr>
      <vt:lpstr>GLUCONEOGENESIS</vt:lpstr>
      <vt:lpstr>glucose-6-phosphatase reaction</vt:lpstr>
      <vt:lpstr>Gluconeogenesis Inhibitors and Other Diabetes Therapy Strategies</vt:lpstr>
      <vt:lpstr>The Cori cycle</vt:lpstr>
      <vt:lpstr>The regulation of Gluconeogenesis</vt:lpstr>
      <vt:lpstr>The regulation of Gluconeogenesis</vt:lpstr>
      <vt:lpstr>The regulation of Gluconeogenesis</vt:lpstr>
      <vt:lpstr>The regulation  of Gluconeogenesis</vt:lpstr>
      <vt:lpstr>Literature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GLYCOGENESIS GLYCOGENOLYSIS GLUCONEOGENESIS</dc:title>
  <dc:creator>C</dc:creator>
  <cp:lastModifiedBy>Marina Mitrovic</cp:lastModifiedBy>
  <cp:revision>14</cp:revision>
  <dcterms:created xsi:type="dcterms:W3CDTF">2023-09-06T22:22:00Z</dcterms:created>
  <dcterms:modified xsi:type="dcterms:W3CDTF">2023-09-10T06:07:04Z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98B5C5DFF7E84F3A8960DD8DEEB477FE</vt:lpwstr>
  </property>
  <property fmtid="{D5CDD505-2E9C-101B-9397-08002B2CF9AE}" pid="3" name="KSOProductBuildVer">
    <vt:lpwstr>1033-11.2.0.11537</vt:lpwstr>
  </property>
</Properties>
</file>